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0"/>
  </p:notesMasterIdLst>
  <p:sldIdLst>
    <p:sldId id="447" r:id="rId5"/>
    <p:sldId id="429" r:id="rId6"/>
    <p:sldId id="431" r:id="rId7"/>
    <p:sldId id="432" r:id="rId8"/>
    <p:sldId id="434" r:id="rId9"/>
    <p:sldId id="437" r:id="rId10"/>
    <p:sldId id="438" r:id="rId11"/>
    <p:sldId id="442" r:id="rId12"/>
    <p:sldId id="443" r:id="rId13"/>
    <p:sldId id="444" r:id="rId14"/>
    <p:sldId id="445" r:id="rId15"/>
    <p:sldId id="448" r:id="rId16"/>
    <p:sldId id="450" r:id="rId17"/>
    <p:sldId id="449" r:id="rId18"/>
    <p:sldId id="4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7139" autoAdjust="0"/>
  </p:normalViewPr>
  <p:slideViewPr>
    <p:cSldViewPr snapToGrid="0" showGuides="1">
      <p:cViewPr varScale="1">
        <p:scale>
          <a:sx n="81" d="100"/>
          <a:sy n="81" d="100"/>
        </p:scale>
        <p:origin x="7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2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rop of liquid in a petri dish">
            <a:extLst>
              <a:ext uri="{FF2B5EF4-FFF2-40B4-BE49-F238E27FC236}">
                <a16:creationId xmlns:a16="http://schemas.microsoft.com/office/drawing/2014/main" id="{7769C475-735F-C6B7-1A43-3FCA49F039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6"/>
            <a:ext cx="8809985" cy="226939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B0F0"/>
                </a:solidFill>
              </a:rPr>
              <a:t>POWER BI REINFORCEMENT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9285" y="4744121"/>
            <a:ext cx="4206240" cy="7614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SUCHANTH B</a:t>
            </a:r>
          </a:p>
          <a:p>
            <a:r>
              <a:rPr lang="en-US" dirty="0">
                <a:solidFill>
                  <a:srgbClr val="FFFF00"/>
                </a:solidFill>
              </a:rPr>
              <a:t>04/03/2025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4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EEFD-C1E1-B55E-FA4B-E67034C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Delivering with confidence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1A9B7-0BB0-74E8-7DBE-31D2E7CFB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1298" y="1355437"/>
            <a:ext cx="9478408" cy="414746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DASHBOARD IN POWERBI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825-5AC6-0C03-1AA7-6F9EAAC5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FB5DD5B-F4FF-4EEA-A76F-2B70FB5F5B38}" type="datetime1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62FF2-C429-F6DD-4ADC-A44BC23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769D7-C63A-79B2-9312-E66AB96B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1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08A1-BB1F-DE4B-6C0B-3B1FBF4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1DC6-B396-4B90-94BE-12D7895E8C89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EC07-B8C8-DB80-F16E-49C786D747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8D3B0-B699-A12A-3EA7-DA5EE8E448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50135290-2474-BF24-2B88-CFC273A86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DD5988BF-46F2-5885-95FC-C6A2FFF76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41" y="18747"/>
            <a:ext cx="12207711" cy="67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5C5C7-0B23-9F13-2BFF-8B104663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0D40-24E3-4E45-B455-C5EE43B3FAB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B3481-1FDB-F485-98CF-12C18318D2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8EB56-6B82-27D6-78C6-B5CA045E17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5FC5-9C16-ED50-4F08-0038016BA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1" y="136525"/>
            <a:ext cx="11897800" cy="66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C31F7-DA48-CBCD-69CC-53DBBF69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0D40-24E3-4E45-B455-C5EE43B3FAB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808B1-BEBD-6B30-83C1-B8AF4729AE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D29BB-A859-0AE5-1141-EB36C9CD7A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6E18EA-17E5-655B-8D44-AA809ADF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"/>
            <a:ext cx="12044901" cy="67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2E3FC-9E66-EC90-2F34-76CBC26B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0D40-24E3-4E45-B455-C5EE43B3FABE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2243-46D0-F6EB-6970-C57916025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20ADA-3025-881C-0A5C-981701A2D3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63C3F-9BE6-38E1-0DD2-E472DFCF5A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6371" y="2119256"/>
            <a:ext cx="9477487" cy="381896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Identifying which brands or models offer the best value for money can help optimize marketing strategies.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Analyzing customer ratings and reviews can help identify top-performing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Some models have high ratings with thousands of reviews, indicating customer satisfaction.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Availability status indicates which models are currently in stock.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Focus on marketing laptops with high customer ratings and positive reviews.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5C9387-28F0-9487-A86C-9816278E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097280"/>
            <a:ext cx="6583762" cy="710005"/>
          </a:xfrm>
        </p:spPr>
        <p:txBody>
          <a:bodyPr>
            <a:normAutofit/>
          </a:bodyPr>
          <a:lstStyle/>
          <a:p>
            <a:r>
              <a:rPr lang="en-US" u="sng" dirty="0"/>
              <a:t>KEY INSIGHTS AND CONCLUSIONS:</a:t>
            </a:r>
          </a:p>
        </p:txBody>
      </p:sp>
    </p:spTree>
    <p:extLst>
      <p:ext uri="{BB962C8B-B14F-4D97-AF65-F5344CB8AC3E}">
        <p14:creationId xmlns:p14="http://schemas.microsoft.com/office/powerpoint/2010/main" val="10553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6240-709C-D827-573E-AB403D7130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AFD9B0-FB65-472A-BB42-C3B5C603FF20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7574-C284-48DC-5CDF-C628C39168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E9BE-FAA6-C2B2-39B2-4C5890A420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 descr="A colorful text on a black background&#10;&#10;Description automatically generated">
            <a:extLst>
              <a:ext uri="{FF2B5EF4-FFF2-40B4-BE49-F238E27FC236}">
                <a16:creationId xmlns:a16="http://schemas.microsoft.com/office/drawing/2014/main" id="{EADAA41A-13CA-87DD-EC2B-4DC6125B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3456" y="876989"/>
            <a:ext cx="5788058" cy="43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941-87FF-CAD4-3D33-B7B16F16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67CE-F44C-C8C2-2E2E-600A04B166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POWER BI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DATASETS AND ATTRIBUTES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CLEANING AND TRANSFORMATION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DAX FUNCTIONS IN POWERBI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 AND 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A8D0-2CFA-EEAA-0866-57316100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0CF4A96C-F87F-40C3-9426-2E39B925D357}" type="datetime1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3FD2-5CF1-A45F-3674-06C79E64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887A-26C3-C440-59D2-C03FC5A6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7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4AC-8094-8136-B492-AAD62B25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217" y="584339"/>
            <a:ext cx="6562163" cy="1050823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Google Sans"/>
                <a:cs typeface="Arial" panose="020B0604020202020204" pitchFamily="34" charset="0"/>
              </a:rPr>
              <a:t>INTRODUCTION TO POWERBI: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16DD-0ED6-3900-3BFA-8607CC8233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28216" y="2148593"/>
            <a:ext cx="6450207" cy="337008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Microsoft Power BI is a business analytics service that helps users visualize and analyze data. It's used to create insights and reports that help businesses make better decisions. </a:t>
            </a:r>
          </a:p>
          <a:p>
            <a:r>
              <a:rPr lang="en-US" b="1" dirty="0">
                <a:latin typeface="Google Sans"/>
                <a:cs typeface="Arial" panose="020B0604020202020204" pitchFamily="34" charset="0"/>
              </a:rPr>
              <a:t>Monitor business health , product health, or marketing campaign health.</a:t>
            </a:r>
          </a:p>
          <a:p>
            <a:r>
              <a:rPr lang="en-US" b="1" dirty="0">
                <a:latin typeface="Google Sans"/>
                <a:cs typeface="Arial" panose="020B0604020202020204" pitchFamily="34" charset="0"/>
              </a:rPr>
              <a:t>Create visuals like graph, charts and reports for insights</a:t>
            </a:r>
          </a:p>
          <a:p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377A-ECB9-ABC2-7182-48B5AA4A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F36591CE-6C9F-4FF4-9A36-F443B9D7F755}" type="datetime1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3CC20-8D9A-24C4-4CE1-0CAB1602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3E96-C95C-49C6-58F6-5CB12D7F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0B363F69-2E69-4493-9263-0ED57289E5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B8C567B-D522-FD50-4E4C-A6C41A31B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oup of devices with graphs on screens&#10;&#10;Description automatically generated">
            <a:extLst>
              <a:ext uri="{FF2B5EF4-FFF2-40B4-BE49-F238E27FC236}">
                <a16:creationId xmlns:a16="http://schemas.microsoft.com/office/drawing/2014/main" id="{B95F8CD8-55AA-F9F2-56ED-7835E99BA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2" y="1355436"/>
            <a:ext cx="4614282" cy="37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0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3AE4-8DF2-F3EF-071A-CE46B65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40AD8B9-34E9-4297-925E-32B16F634DDD}" type="datetime1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861A-5931-88C2-466E-50791DD9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3758-7F16-D373-F40B-234E703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821AE-995B-CC1F-13F3-C31F9C3DD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4424" y="1355437"/>
            <a:ext cx="5857994" cy="2345194"/>
          </a:xfrm>
        </p:spPr>
        <p:txBody>
          <a:bodyPr/>
          <a:lstStyle/>
          <a:p>
            <a:r>
              <a:rPr lang="en-US" dirty="0"/>
              <a:t>Describe the </a:t>
            </a:r>
            <a:r>
              <a:rPr lang="en-US" dirty="0" err="1"/>
              <a:t>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3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C7E6B1-7AD7-7F0B-A68C-B2E563E38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9275" y="1538287"/>
            <a:ext cx="6719149" cy="3964611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given dataset is a Laptop Price Detection Analysis. In this dataset is used to customer reviewing and rating the laptop brand and model under the range of the price value.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attributes in the dataset includes are: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Laptop _ brand, laptop _ model, processor _ brand, processor _ model, weight, battery, customer ratings, customer reviews , price, Bluetooth availability, region of sales in laptop</a:t>
            </a:r>
          </a:p>
          <a:p>
            <a:r>
              <a:rPr lang="en-US" sz="1800" b="1" dirty="0"/>
              <a:t>Identifying which brands or models offer the best value for money can help optimize marketing strategies.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 descr="A computer with a green background&#10;&#10;Description automatically generated">
            <a:extLst>
              <a:ext uri="{FF2B5EF4-FFF2-40B4-BE49-F238E27FC236}">
                <a16:creationId xmlns:a16="http://schemas.microsoft.com/office/drawing/2014/main" id="{D257C0CE-0C05-D6A0-D0AE-9CDC6F93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" y="1731982"/>
            <a:ext cx="4782598" cy="265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E78D-49A2-28ED-3410-8D5AD765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49" y="2463501"/>
            <a:ext cx="7519595" cy="2441986"/>
          </a:xfrm>
        </p:spPr>
        <p:txBody>
          <a:bodyPr>
            <a:normAutofit/>
          </a:bodyPr>
          <a:lstStyle/>
          <a:p>
            <a:r>
              <a:rPr lang="en-US" dirty="0"/>
              <a:t>DATA CLEANING AND TRANSFORMATION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6ACC5-8546-628C-4FF2-BE0DAFB1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1E9B2A9-6173-4BC1-99EE-A2B351294910}" type="datetime1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01816-B61A-67C6-3794-66E38450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B2A10-2568-148F-EEAF-A5D4B536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4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004C-5991-EAE7-FD11-B5D54A10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3" y="1355436"/>
            <a:ext cx="3718858" cy="1851590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dirty="0"/>
              <a:t>     AND</a:t>
            </a:r>
            <a:br>
              <a:rPr lang="en-US" dirty="0"/>
            </a:br>
            <a:r>
              <a:rPr lang="en-US" dirty="0"/>
              <a:t>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7CA05-EB25-1DC2-1F96-CB69236457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161826"/>
            <a:ext cx="6550809" cy="4756089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From the dataset is used to transform data in power query editor. In the power query editor remove the duplicates values  in the laptop _ model and laptop _ brand.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Using Conditional column in add column tab give the condition for laptop_ brand and laptop _model is used to  give the proper brand and correct model name for the laptop _ brand.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Replace the availability of a laptop as true as Yes and false as No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Change the date type format for the weight column in whole number to decimal number.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Add a text from the ram _ size column 22 as 22 GB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3DF2-E03B-1027-4BD8-7049A87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57D2-DD83-4392-B758-C6439A5F9772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70F64-8300-6588-8D9B-DCEE12D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CD0D3-5534-F6FC-2776-66488BF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 descr="A yellow background with hands on a keyboard&#10;&#10;Description automatically generated">
            <a:extLst>
              <a:ext uri="{FF2B5EF4-FFF2-40B4-BE49-F238E27FC236}">
                <a16:creationId xmlns:a16="http://schemas.microsoft.com/office/drawing/2014/main" id="{287E425A-64D5-4F19-E407-AB0F4F2B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79" y="3055340"/>
            <a:ext cx="3410444" cy="1581206"/>
          </a:xfrm>
          <a:prstGeom prst="rect">
            <a:avLst/>
          </a:prstGeom>
        </p:spPr>
      </p:pic>
      <p:pic>
        <p:nvPicPr>
          <p:cNvPr id="13" name="Picture 12" descr="A yellow and black data cleaning&#10;&#10;Description automatically generated">
            <a:extLst>
              <a:ext uri="{FF2B5EF4-FFF2-40B4-BE49-F238E27FC236}">
                <a16:creationId xmlns:a16="http://schemas.microsoft.com/office/drawing/2014/main" id="{DA9EDA9C-C559-CA53-8F04-088A58841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79" y="4906930"/>
            <a:ext cx="3674716" cy="15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CCA-2795-0B4B-8F3B-67ADC4DAB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DAX FUNCTIONS USED IN POWER BI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365-38F4-35CD-D4C2-0A6712CC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BED5-A4B1-40C4-9E9D-B3D14BF27ECA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D6D8-989F-4D4D-362B-BCAAD8DD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0C-E5B7-A73D-2CC0-902B6ACE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C1FBA6-2943-23B3-3402-B911085D2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136525"/>
            <a:ext cx="6932688" cy="746703"/>
          </a:xfrm>
        </p:spPr>
        <p:txBody>
          <a:bodyPr>
            <a:normAutofit/>
          </a:bodyPr>
          <a:lstStyle/>
          <a:p>
            <a:r>
              <a:rPr lang="en-US" u="sng" dirty="0"/>
              <a:t>DAX FUNCTIONS USED IN POWER BI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9AC761-6A76-C5A4-4BE3-D371C92436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086523"/>
            <a:ext cx="6569964" cy="4888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Google Sans"/>
              </a:rPr>
              <a:t>AVERAGE</a:t>
            </a:r>
            <a:r>
              <a:rPr lang="en-US" sz="1800" b="1" dirty="0">
                <a:latin typeface="Google Sans"/>
              </a:rPr>
              <a:t> </a:t>
            </a:r>
            <a:r>
              <a:rPr lang="en-US" sz="1600" dirty="0"/>
              <a:t>- 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Nunito" pitchFamily="2" charset="0"/>
              </a:rPr>
              <a:t>This function computes the average of the values contained in the provided column as Input. 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73239"/>
                </a:solidFill>
                <a:latin typeface="Nunito" pitchFamily="2" charset="0"/>
              </a:rPr>
              <a:t>DISTINCTCOUNT - </a:t>
            </a:r>
            <a:r>
              <a:rPr lang="en-US" sz="1800" b="1" i="0" dirty="0">
                <a:solidFill>
                  <a:srgbClr val="273239"/>
                </a:solidFill>
                <a:effectLst/>
                <a:latin typeface="Nunito" pitchFamily="2" charset="0"/>
              </a:rPr>
              <a:t>This function only accepts as count the unique laptop _ brands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73239"/>
                </a:solidFill>
                <a:latin typeface="Nunito" pitchFamily="2" charset="0"/>
              </a:rPr>
              <a:t>SUM – It is used to total sales or price from the given dataset.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73239"/>
                </a:solidFill>
                <a:latin typeface="Nunito" pitchFamily="2" charset="0"/>
              </a:rPr>
              <a:t>MIN – It is used to give minimum values in the dataset.(customer _ rating or reviews)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73239"/>
                </a:solidFill>
                <a:latin typeface="Nunito" pitchFamily="2" charset="0"/>
              </a:rPr>
              <a:t>MAX- It is used to give maximum values in the dataset.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273239"/>
                </a:solidFill>
                <a:latin typeface="Nunito" pitchFamily="2" charset="0"/>
              </a:rPr>
              <a:t>CALCULATE -</a:t>
            </a:r>
            <a:r>
              <a:rPr lang="en-US" b="1" i="0" dirty="0">
                <a:solidFill>
                  <a:srgbClr val="161616"/>
                </a:solidFill>
                <a:effectLst/>
                <a:latin typeface="Google Sans"/>
              </a:rPr>
              <a:t>Evaluates an expression in a modified filter context.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61616"/>
                </a:solidFill>
                <a:latin typeface="Google Sans"/>
              </a:rPr>
              <a:t>PREVIOUSYEAR – It is used to calculate the previous years sales under the laptop _brand or prices</a:t>
            </a:r>
            <a:endParaRPr lang="en-US" b="1" dirty="0">
              <a:latin typeface="Google San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C917-7D7A-7FB3-86D0-4F55AE041E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6439B-7EBA-C0CB-3E3A-9FB071C5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CA7F-F9E9-4596-ADEE-DA9BF474259C}" type="datetime1">
              <a:rPr lang="en-US" smtClean="0"/>
              <a:t>3/3/2025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112-87BD-FD4D-DA14-3079193BB5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5CB4DF44-35C0-7C50-4913-EB96063E1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6" y="1380744"/>
            <a:ext cx="4184724" cy="37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7522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</TotalTime>
  <Words>568</Words>
  <Application>Microsoft Office PowerPoint</Application>
  <PresentationFormat>Widescreen</PresentationFormat>
  <Paragraphs>89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 Light</vt:lpstr>
      <vt:lpstr>Bahnschrift SemiBold Condensed</vt:lpstr>
      <vt:lpstr>Calibri</vt:lpstr>
      <vt:lpstr>Google Sans</vt:lpstr>
      <vt:lpstr>Nunito</vt:lpstr>
      <vt:lpstr>Bracket Showcase</vt:lpstr>
      <vt:lpstr>POWER BI REINFORCEMENT</vt:lpstr>
      <vt:lpstr>Agenda</vt:lpstr>
      <vt:lpstr>INTRODUCTION TO POWERBI:</vt:lpstr>
      <vt:lpstr>Describe the datAsetS</vt:lpstr>
      <vt:lpstr>PowerPoint Presentation</vt:lpstr>
      <vt:lpstr>DATA CLEANING AND TRANSFORMATION</vt:lpstr>
      <vt:lpstr>DATA CLEANING      AND TRANSFORMATION</vt:lpstr>
      <vt:lpstr>DAX FUNCTIONS USED IN POWER BI</vt:lpstr>
      <vt:lpstr>DAX FUNCTIONS USED IN POWER BI</vt:lpstr>
      <vt:lpstr>Delivering with confidence</vt:lpstr>
      <vt:lpstr>PowerPoint Presentation</vt:lpstr>
      <vt:lpstr>PowerPoint Presentation</vt:lpstr>
      <vt:lpstr>PowerPoint Presentation</vt:lpstr>
      <vt:lpstr>KEY INSIGHTS AND CONCLUSIONS: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Suchanth Balasankar</cp:lastModifiedBy>
  <cp:revision>3</cp:revision>
  <dcterms:created xsi:type="dcterms:W3CDTF">2022-07-14T16:01:15Z</dcterms:created>
  <dcterms:modified xsi:type="dcterms:W3CDTF">2025-03-03T16:43:08Z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